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91" r:id="rId10"/>
    <p:sldId id="262" r:id="rId11"/>
    <p:sldId id="267" r:id="rId12"/>
    <p:sldId id="263" r:id="rId13"/>
    <p:sldId id="290" r:id="rId14"/>
    <p:sldId id="264" r:id="rId15"/>
    <p:sldId id="265" r:id="rId16"/>
    <p:sldId id="266" r:id="rId17"/>
    <p:sldId id="269" r:id="rId18"/>
    <p:sldId id="268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69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Возрастные особенности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детей 4—5 лет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460851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Содержание работы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 </a:t>
            </a:r>
            <a:r>
              <a:rPr lang="ru-RU" dirty="0" smtClean="0">
                <a:solidFill>
                  <a:srgbClr val="FF0000"/>
                </a:solidFill>
              </a:rPr>
              <a:t>2019 </a:t>
            </a:r>
            <a:r>
              <a:rPr lang="ru-RU" dirty="0" smtClean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2020  </a:t>
            </a:r>
            <a:r>
              <a:rPr lang="ru-RU" dirty="0" smtClean="0">
                <a:solidFill>
                  <a:srgbClr val="FF0000"/>
                </a:solidFill>
              </a:rPr>
              <a:t>учебный год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Светлана\AppData\Local\Microsoft\Windows\Temporary Internet Files\Content.Word\IMG-4a8217dc7389f27a2712b6134af1fae9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912"/>
            <a:ext cx="4608512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3100" dirty="0" smtClean="0">
                <a:solidFill>
                  <a:srgbClr val="FF0000"/>
                </a:solidFill>
              </a:rPr>
              <a:t>Образовательная область      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</a:t>
            </a:r>
            <a:r>
              <a:rPr lang="ru-RU" sz="3100" dirty="0" smtClean="0">
                <a:solidFill>
                  <a:srgbClr val="FF0000"/>
                </a:solidFill>
              </a:rPr>
              <a:t>Социально  - коммуникативное развитие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Социализация, развитие общения, нравственное воспитание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dirty="0" smtClean="0"/>
              <a:t>Усвоение норм и ценностей, принятых в обществе, воспитание моральных и нравственных качеств ребенка, формирование умения правильно оценивать свои поступки и поступки сверстников. </a:t>
            </a:r>
            <a:br>
              <a:rPr lang="ru-RU" dirty="0" smtClean="0"/>
            </a:br>
            <a:r>
              <a:rPr lang="ru-RU" dirty="0" smtClean="0"/>
              <a:t>Развитие общения и взаимодействия ребенка с взрослыми и сверстниками, развитие социального и эмоционального интеллекта, эмоциональной отзывчивости, сопереживания, уважительного и доброжелательного отношения к окружающим. </a:t>
            </a:r>
            <a:br>
              <a:rPr lang="ru-RU" dirty="0" smtClean="0"/>
            </a:br>
            <a:r>
              <a:rPr lang="ru-RU" dirty="0" smtClean="0"/>
              <a:t>Формирование готовности детей к совместной деятельности, развитие умения договариваться, самостоятельно разрешать конфликты со сверстниками.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Ребенок в семье и сообществе. </a:t>
            </a:r>
            <a:r>
              <a:rPr lang="ru-RU" dirty="0" smtClean="0"/>
              <a:t>Формирование образа Я, уважительного отношения и чувства принадлежности к своей семье и к сообществу детей и взрослых в организации; формирование гендерной, семейной принадлежности. 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Самообслуживание, самостоятельность, трудовое воспитание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> Развитие навыков самообслуживания; становление самостоятельности, целенаправленности и саморегуляции собственных действий. </a:t>
            </a:r>
            <a:br>
              <a:rPr lang="ru-RU" dirty="0" smtClean="0"/>
            </a:br>
            <a:r>
              <a:rPr lang="ru-RU" dirty="0" smtClean="0"/>
              <a:t>Воспитание культурно-гигиенических навыков. </a:t>
            </a:r>
            <a:br>
              <a:rPr lang="ru-RU" dirty="0" smtClean="0"/>
            </a:br>
            <a:r>
              <a:rPr lang="ru-RU" dirty="0" smtClean="0"/>
              <a:t>Формирование позитивных установок к различным видам труда и творчества, воспитание положительного отношения к труду, желания трудиться. Воспитание ценностного отношения к собственному труду, труду </a:t>
            </a:r>
            <a:br>
              <a:rPr lang="ru-RU" dirty="0" smtClean="0"/>
            </a:br>
            <a:r>
              <a:rPr lang="ru-RU" dirty="0" smtClean="0"/>
              <a:t>других людей и его результатам. Формирование умения ответственно </a:t>
            </a:r>
            <a:br>
              <a:rPr lang="ru-RU" dirty="0" smtClean="0"/>
            </a:br>
            <a:r>
              <a:rPr lang="ru-RU" dirty="0" smtClean="0"/>
              <a:t>относиться к порученному заданию (умение и желание доводить дело до конца, стремление сделать его хорошо). </a:t>
            </a:r>
            <a:br>
              <a:rPr lang="ru-RU" dirty="0" smtClean="0"/>
            </a:br>
            <a:r>
              <a:rPr lang="ru-RU" dirty="0" smtClean="0"/>
              <a:t>Формирование первичных представлений о труде взрослых, его роли в обществе и жизни </a:t>
            </a:r>
            <a:r>
              <a:rPr lang="ru-RU" dirty="0" smtClean="0"/>
              <a:t>каждого человека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Формирование основ безопасности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> Формирование первичных представлений о безопасном поведении в быту, социуме, природе. Воспитание осознанного отношения к выполнению правил безопасности.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          Социально  - коммуникативное развитие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900" dirty="0" smtClean="0"/>
              <a:t>Способствовать формированию личностного отношения ребенка к соблюдению (и нарушению) моральных норм: взаимопомощи, сочувствия обиженному и несогласия с действиями обидчика; одобрения действий того, кто поступил справедливо, уступил по просьбе сверстника (разделил кубики поровну).</a:t>
            </a:r>
          </a:p>
          <a:p>
            <a:r>
              <a:rPr lang="ru-RU" sz="1900" dirty="0" smtClean="0"/>
              <a:t>Продолжать работу по формированию доброжелательных взаимоотношений между детьми, обращать внимание детей на хорошие поступки друг друга.</a:t>
            </a:r>
          </a:p>
          <a:p>
            <a:r>
              <a:rPr lang="ru-RU" sz="1900" dirty="0" smtClean="0"/>
              <a:t>Учить коллективным играм, правилам добрых взаимоотношений.</a:t>
            </a:r>
          </a:p>
          <a:p>
            <a:r>
              <a:rPr lang="ru-RU" sz="1900" dirty="0" smtClean="0"/>
              <a:t>Воспитывать скромность, отзывчивость, желание быть справедливым, сильным и смелым; учить испытывать чувство стыда за неблаговидный поступок.</a:t>
            </a:r>
          </a:p>
          <a:p>
            <a:r>
              <a:rPr lang="ru-RU" sz="1900" dirty="0" smtClean="0"/>
              <a:t>Напоминать детям о необходимости здороваться, прощаться, называть работников дошкольного учреждения по имени и отчеству, не вмешиваться в разговор взрослых, вежливо выражать свою просьбу, благодарить за оказанную услугу.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Светлана\AppData\Local\Microsoft\Windows\Temporary Internet Files\Content.Word\IMG-26b4dd236a0222101445fc91c9363a5f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3286125" cy="44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Светлана\AppData\Local\Microsoft\Windows\Temporary Internet Files\Content.Word\IMG-12e139406474ab464c3de98ca23b1a97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6672"/>
            <a:ext cx="3009900" cy="3645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674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Образ Я</a:t>
            </a:r>
            <a:r>
              <a:rPr lang="ru-RU" sz="1800" dirty="0" smtClean="0"/>
              <a:t>. Формировать представления о росте и развитии ребенка, его прошлом, настоящем и будущем («я был маленьким, я расту, я буду взрослым»). Формировать первичные представления детей об их правах (на игру, доброжелательное отношение, новые знания и др.) и обязанностях в группе детского сада, дома, на улице (самостоятельно </a:t>
            </a:r>
            <a:br>
              <a:rPr lang="ru-RU" sz="1800" dirty="0" smtClean="0"/>
            </a:br>
            <a:r>
              <a:rPr lang="ru-RU" sz="1800" dirty="0" smtClean="0"/>
              <a:t>кушать, одеваться, убирать игрушки и др.). Формировать у каждого ребенка уверенность в том, что он хороший, что его любят. Формировать первичные гендерные представления (мальчики сильные, смелые; девочки нежные, женственные). </a:t>
            </a:r>
            <a:br>
              <a:rPr lang="ru-RU" sz="1800" dirty="0" smtClean="0"/>
            </a:br>
            <a:r>
              <a:rPr lang="ru-RU" sz="1800" dirty="0" smtClean="0">
                <a:solidFill>
                  <a:srgbClr val="FF0000"/>
                </a:solidFill>
              </a:rPr>
              <a:t>Семья. </a:t>
            </a:r>
            <a:r>
              <a:rPr lang="ru-RU" sz="1800" dirty="0" smtClean="0"/>
              <a:t>Углублять представления детей о семье, ее членах. Дать первоначальные представления о родственных отношениях (сын, мама, папа, дочь и т. д.). </a:t>
            </a:r>
            <a:br>
              <a:rPr lang="ru-RU" sz="1800" dirty="0" smtClean="0"/>
            </a:br>
            <a:r>
              <a:rPr lang="ru-RU" sz="1800" dirty="0" smtClean="0"/>
              <a:t>Интересоваться тем, какие обязанности по дому есть у ребенка (убирать игрушки, помогать накрывать на стол и т. п.). </a:t>
            </a:r>
            <a:br>
              <a:rPr lang="ru-RU" sz="1800" dirty="0" smtClean="0"/>
            </a:br>
            <a:r>
              <a:rPr lang="ru-RU" sz="1800" dirty="0" smtClean="0">
                <a:solidFill>
                  <a:srgbClr val="FF0000"/>
                </a:solidFill>
              </a:rPr>
              <a:t>Детский сад. </a:t>
            </a:r>
            <a:r>
              <a:rPr lang="ru-RU" sz="1800" dirty="0" smtClean="0"/>
              <a:t>Продолжать знакомить детей с детским садом и его сотрудниками. Совершенствовать умение свободно ориентироваться в помещениях детского сада. Закреплять у детей навыки бережного отношения к вещам, учить использовать их по назначению, ставить на место. </a:t>
            </a:r>
            <a:br>
              <a:rPr lang="ru-RU" sz="1800" dirty="0" smtClean="0"/>
            </a:br>
            <a:r>
              <a:rPr lang="ru-RU" sz="1800" dirty="0" smtClean="0"/>
              <a:t>Знакомить с традициями детского сада. Закреплять представления ребенка о себе как о члене коллектива, развивать чувство общности с другими </a:t>
            </a:r>
            <a:br>
              <a:rPr lang="ru-RU" sz="1800" dirty="0" smtClean="0"/>
            </a:br>
            <a:r>
              <a:rPr lang="ru-RU" sz="1800" dirty="0" smtClean="0"/>
              <a:t>детьми. Формировать умение замечать изменения в оформлении группы и зала, участка детского сада (как красиво смотрятся яркие, нарядные игрушки, рисунки детей и т. п.). Привлекать к обсуждению и посильному участию в оформлении группы, к созданию ее символики и традиций. 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Культурно-гигиенические навыки. </a:t>
            </a:r>
            <a:r>
              <a:rPr lang="ru-RU" dirty="0" smtClean="0"/>
              <a:t>Продолжать воспитывать у детей </a:t>
            </a:r>
            <a:br>
              <a:rPr lang="ru-RU" dirty="0" smtClean="0"/>
            </a:br>
            <a:r>
              <a:rPr lang="ru-RU" dirty="0" smtClean="0"/>
              <a:t>опрятность, привычку следить за своим внешним видом. </a:t>
            </a:r>
            <a:br>
              <a:rPr lang="ru-RU" dirty="0" smtClean="0"/>
            </a:br>
            <a:r>
              <a:rPr lang="ru-RU" dirty="0" smtClean="0"/>
              <a:t>Воспитывать привычку самостоятельно умываться, мыть руки с мылом </a:t>
            </a:r>
            <a:br>
              <a:rPr lang="ru-RU" dirty="0" smtClean="0"/>
            </a:br>
            <a:r>
              <a:rPr lang="ru-RU" dirty="0" smtClean="0"/>
              <a:t>перед едой, по мере загрязнения, после пользования туалетом. </a:t>
            </a:r>
            <a:br>
              <a:rPr lang="ru-RU" dirty="0" smtClean="0"/>
            </a:br>
            <a:r>
              <a:rPr lang="ru-RU" dirty="0" smtClean="0"/>
              <a:t>Закреплять умение пользоваться расческой, носовым платком; при </a:t>
            </a:r>
            <a:br>
              <a:rPr lang="ru-RU" dirty="0" smtClean="0"/>
            </a:br>
            <a:r>
              <a:rPr lang="ru-RU" dirty="0" smtClean="0"/>
              <a:t>кашле и чихании отворачиваться, прикрывать рот и нос носовым платком. </a:t>
            </a:r>
            <a:br>
              <a:rPr lang="ru-RU" dirty="0" smtClean="0"/>
            </a:br>
            <a:r>
              <a:rPr lang="ru-RU" dirty="0" smtClean="0"/>
              <a:t>Совершенствовать навыки аккуратного приема пищи: умение брать </a:t>
            </a:r>
            <a:br>
              <a:rPr lang="ru-RU" dirty="0" smtClean="0"/>
            </a:br>
            <a:r>
              <a:rPr lang="ru-RU" dirty="0" smtClean="0"/>
              <a:t>пищу понемногу, хорошо пережевывать, есть бесшумно, правильно пользоваться столовыми приборами (ложка, вилка), салфеткой, полоскать рот </a:t>
            </a:r>
            <a:br>
              <a:rPr lang="ru-RU" dirty="0" smtClean="0"/>
            </a:br>
            <a:r>
              <a:rPr lang="ru-RU" dirty="0" smtClean="0"/>
              <a:t>после еды.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Самообслуживание. </a:t>
            </a:r>
            <a:r>
              <a:rPr lang="ru-RU" dirty="0" smtClean="0"/>
              <a:t>Совершенствовать умение самостоятельно </a:t>
            </a:r>
            <a:r>
              <a:rPr lang="ru-RU" dirty="0" err="1" smtClean="0"/>
              <a:t>оде-ваться</a:t>
            </a:r>
            <a:r>
              <a:rPr lang="ru-RU" dirty="0" smtClean="0"/>
              <a:t>, раздеваться. Приучать аккуратно складывать и вешать одежду, с помощью взрослого приводить ее в порядок (чистить, просушивать). </a:t>
            </a:r>
            <a:br>
              <a:rPr lang="ru-RU" dirty="0" smtClean="0"/>
            </a:br>
            <a:r>
              <a:rPr lang="ru-RU" dirty="0" smtClean="0"/>
              <a:t>Воспитывать стремление быть аккуратным, опрятным. </a:t>
            </a:r>
            <a:br>
              <a:rPr lang="ru-RU" dirty="0" smtClean="0"/>
            </a:br>
            <a:r>
              <a:rPr lang="ru-RU" dirty="0" smtClean="0"/>
              <a:t>Приучать самостоятельно готовить свое рабочее место и убирать его </a:t>
            </a:r>
            <a:br>
              <a:rPr lang="ru-RU" dirty="0" smtClean="0"/>
            </a:br>
            <a:r>
              <a:rPr lang="ru-RU" dirty="0" smtClean="0"/>
              <a:t>после окончания занятий рисованием, лепкой, аппликацией (мыть баночки, кисти, протирать стол и т. д.)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32656"/>
            <a:ext cx="7797552" cy="4525963"/>
          </a:xfrm>
        </p:spPr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>
                <a:solidFill>
                  <a:srgbClr val="FF0000"/>
                </a:solidFill>
              </a:rPr>
              <a:t>Общественно-полезный труд. </a:t>
            </a:r>
            <a:r>
              <a:rPr lang="ru-RU" sz="1600" dirty="0" smtClean="0"/>
              <a:t>Воспитывать у детей положительное </a:t>
            </a:r>
            <a:br>
              <a:rPr lang="ru-RU" sz="1600" dirty="0" smtClean="0"/>
            </a:br>
            <a:r>
              <a:rPr lang="ru-RU" sz="1600" dirty="0" smtClean="0"/>
              <a:t>отношение к труду, желание трудиться. Формировать ответственное отношение к порученному заданию (умение и желание доводить дело до конца, стремление сделать его хорошо). </a:t>
            </a:r>
            <a:br>
              <a:rPr lang="ru-RU" sz="1600" dirty="0" smtClean="0"/>
            </a:br>
            <a:r>
              <a:rPr lang="ru-RU" sz="1600" dirty="0" smtClean="0"/>
              <a:t>Воспитывать умение выполнять индивидуальные и коллективные поручения, понимать значение результатов своего труда для других; формировать умение договариваться с помощью воспитателя о распределении коллективной работы, заботиться о своевременном завершении совместного задания. Поощрять инициативу в оказании помощи товарищам, взрослым. Учить детей самостоятельно выполнять обязанности дежурных по столовой: аккуратно расставлять хлебницы, чашки с блюдцами, глубокие тарелки, ставить салфетницы, раскладывать столовые приборы (ложки, вилки, ножи). </a:t>
            </a:r>
            <a:br>
              <a:rPr lang="ru-RU" sz="1600" dirty="0" smtClean="0"/>
            </a:br>
            <a:r>
              <a:rPr lang="ru-RU" sz="1600" dirty="0" smtClean="0">
                <a:solidFill>
                  <a:srgbClr val="FF0000"/>
                </a:solidFill>
              </a:rPr>
              <a:t>Труд в природе. </a:t>
            </a:r>
            <a:r>
              <a:rPr lang="ru-RU" sz="1600" dirty="0" smtClean="0"/>
              <a:t>Поощрять желание детей ухаживать за растениями ; поливать растения. </a:t>
            </a:r>
            <a:br>
              <a:rPr lang="ru-RU" sz="1600" dirty="0" smtClean="0"/>
            </a:br>
            <a:r>
              <a:rPr lang="ru-RU" sz="1600" dirty="0" smtClean="0"/>
              <a:t>В весенний, летний и осенний периоды привлекать детей к посильной работе на огороде и в цветнике (посев семян, полив, сбор урожая); в зимний период — к расчистке снега. </a:t>
            </a:r>
            <a:br>
              <a:rPr lang="ru-RU" sz="1600" dirty="0" smtClean="0"/>
            </a:br>
            <a:r>
              <a:rPr lang="ru-RU" sz="1600" dirty="0" smtClean="0"/>
              <a:t>- в зимнее время; к подкормке зимующих птиц. </a:t>
            </a:r>
            <a:br>
              <a:rPr lang="ru-RU" sz="1600" dirty="0" smtClean="0"/>
            </a:br>
            <a:r>
              <a:rPr lang="ru-RU" sz="1600" dirty="0" smtClean="0"/>
              <a:t>Формировать стремление помогать воспитателю приводить в порядок используемое в трудовой деятельности оборудование (очищать, просушивать, относить в отведенное место). Уважение к труду взрослых. Знакомить детей с профессиями близких людей, подчеркивая значимость их труда. Формировать интерес к профессиям родителей. 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Безопасное поведение в природе</a:t>
            </a:r>
            <a:r>
              <a:rPr lang="ru-RU" sz="1200" dirty="0" smtClean="0"/>
              <a:t>. Продолжать знакомить с многообразием животного и растительного мира, с явлениями неживой природы. Формировать элементарные представления о способах взаимодействия с животными и растениями, о правилах поведения в природе. Формировать понятия: «съедобное», «несъедобное», «лекарственные растения». Знакомить с опасными насекомыми и ядовитыми растениями. </a:t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</a:rPr>
              <a:t>Безопасность на дорогах. </a:t>
            </a:r>
            <a:r>
              <a:rPr lang="ru-RU" sz="1200" dirty="0" smtClean="0"/>
              <a:t>Развивать наблюдательность, умение ориентироваться в помещении и на участке детского сада, в ближайшей местности. Продолжать знакомить с понятиями «улица», «дорога», «перекресток», «остановка общественного транспорта» и элементарными правилами поведения на улице. Подводить детей к осознанию необходимости соблюдать правила дорожного движения. Уточнять знания детей о назначении светофора и работе полицейского. </a:t>
            </a:r>
            <a:br>
              <a:rPr lang="ru-RU" sz="1200" dirty="0" smtClean="0"/>
            </a:br>
            <a:r>
              <a:rPr lang="ru-RU" sz="1200" dirty="0" smtClean="0"/>
              <a:t>Знакомить с различными видами городского транспорта, особенностями их внешнего вида и назначения («Скорая помощь», «Пожарная», машина МЧС, «Полиция», трамвай, троллейбус, автобус). Знакомить со знаками дорожного движения «Пешеходный переход», «Остановка общественного транспорта». Формировать навыки культурного поведения в общественном транспорте. </a:t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</a:rPr>
              <a:t>Безопасность собственной жизнедеятельности. </a:t>
            </a:r>
            <a:r>
              <a:rPr lang="ru-RU" sz="1200" dirty="0" smtClean="0"/>
              <a:t>Знакомить с правилами безопасного поведения во время игр. Рассказывать о ситуациях, опасных для жизни и здоровья. Знакомить с назначением, работой и правилами пользования бытовыми электроприборами (пылесос, электрочайник, утюг и др.). Закреплять умение пользоваться столовыми приборами (вилка, нож), </a:t>
            </a:r>
            <a:br>
              <a:rPr lang="ru-RU" sz="1200" dirty="0" smtClean="0"/>
            </a:br>
            <a:r>
              <a:rPr lang="ru-RU" sz="1200" dirty="0" smtClean="0"/>
              <a:t>ножницами. </a:t>
            </a:r>
          </a:p>
          <a:p>
            <a:r>
              <a:rPr lang="ru-RU" sz="1200" dirty="0" smtClean="0"/>
              <a:t>Знакомить с правилами езды на велосипеде. </a:t>
            </a:r>
            <a:br>
              <a:rPr lang="ru-RU" sz="1200" dirty="0" smtClean="0"/>
            </a:br>
            <a:r>
              <a:rPr lang="ru-RU" sz="1200" dirty="0" smtClean="0"/>
              <a:t>Знакомить с правилами поведения с незнакомыми людьми. </a:t>
            </a:r>
            <a:br>
              <a:rPr lang="ru-RU" sz="1200" dirty="0" smtClean="0"/>
            </a:br>
            <a:r>
              <a:rPr lang="ru-RU" sz="1200" dirty="0" smtClean="0"/>
              <a:t>Рассказывать детям о работе пожарных, причинах возникновения </a:t>
            </a:r>
            <a:br>
              <a:rPr lang="ru-RU" sz="1200" dirty="0" smtClean="0"/>
            </a:br>
            <a:r>
              <a:rPr lang="ru-RU" sz="1200" dirty="0" smtClean="0"/>
              <a:t>пожаров и правилах поведения при пожаре. </a:t>
            </a:r>
            <a:br>
              <a:rPr lang="ru-RU" sz="1200" dirty="0" smtClean="0"/>
            </a:br>
            <a:r>
              <a:rPr lang="ru-RU" sz="1200" dirty="0" smtClean="0"/>
              <a:t> 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Образовательная область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«ПОЗНАВАТЕЛЬНОЕ РАЗВИТИЕ»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Формирование элементарных математических представлений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Количество: </a:t>
            </a:r>
            <a:r>
              <a:rPr lang="ru-RU" sz="1400" dirty="0" smtClean="0"/>
              <a:t>Учить считать до 5 (на основе наглядности), пользуясь правильными приемами счета: называть числительные по порядку; соотносить каждое числительное только с одним предметом пересчитываемой группы; относить последнее числительное ко всем пересчитанным предметам, например: «Один, два, три — всего три кружка». Сравнивать две группы предметов.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Величина.</a:t>
            </a:r>
            <a:r>
              <a:rPr lang="ru-RU" sz="1400" dirty="0" smtClean="0"/>
              <a:t> Совершенствовать умение сравнивать два предмета по величине (длине, ширине, высоте), а также учить сравнивать два предмета по толщине путем непосредственного наложения или приложения их друг к другу; отражать результаты сравнения в речи, используя прилагательные </a:t>
            </a:r>
            <a:br>
              <a:rPr lang="ru-RU" sz="1400" dirty="0" smtClean="0"/>
            </a:br>
            <a:r>
              <a:rPr lang="ru-RU" sz="1400" dirty="0" smtClean="0"/>
              <a:t>(длиннее — короче, шире — уже, выше — ниже, толще — тоньше или равные (одинаковые) по длине, ширине, высоте, толщине).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Форма. </a:t>
            </a:r>
            <a:r>
              <a:rPr lang="ru-RU" sz="1400" dirty="0" smtClean="0"/>
              <a:t>Развивать представление детей о геометрических фигурах: </a:t>
            </a:r>
            <a:br>
              <a:rPr lang="ru-RU" sz="1400" dirty="0" smtClean="0"/>
            </a:br>
            <a:r>
              <a:rPr lang="ru-RU" sz="1400" dirty="0" smtClean="0"/>
              <a:t>круге, квадрате, треугольнике, а также шаре, кубе. Учить выделять </a:t>
            </a:r>
            <a:br>
              <a:rPr lang="ru-RU" sz="1400" dirty="0" smtClean="0"/>
            </a:br>
            <a:r>
              <a:rPr lang="ru-RU" sz="1400" dirty="0" smtClean="0"/>
              <a:t>особые признаки фигур с помощью зрительного и осязательно-двигательного анализаторов (наличие или отсутствие углов, устойчивость, подвижность и др.). </a:t>
            </a:r>
            <a:br>
              <a:rPr lang="ru-RU" sz="1400" dirty="0" smtClean="0"/>
            </a:br>
            <a:r>
              <a:rPr lang="ru-RU" sz="1400" dirty="0" smtClean="0"/>
              <a:t>Познакомить детей с прямоугольником, сравнивая его с кругом, квадратом, треугольником. Учить различать и называть прямоугольник, его </a:t>
            </a:r>
            <a:br>
              <a:rPr lang="ru-RU" sz="1400" dirty="0" smtClean="0"/>
            </a:br>
            <a:r>
              <a:rPr lang="ru-RU" sz="1400" dirty="0" smtClean="0"/>
              <a:t>элементы: углы и стороны.</a:t>
            </a:r>
          </a:p>
          <a:p>
            <a:pPr>
              <a:buNone/>
            </a:pPr>
            <a:r>
              <a:rPr lang="ru-RU" sz="1400" dirty="0" smtClean="0"/>
              <a:t>  </a:t>
            </a:r>
            <a:r>
              <a:rPr lang="ru-RU" sz="1400" dirty="0" smtClean="0">
                <a:solidFill>
                  <a:srgbClr val="FF0000"/>
                </a:solidFill>
              </a:rPr>
              <a:t>Ориентировка в пространстве</a:t>
            </a:r>
            <a:r>
              <a:rPr lang="ru-RU" sz="1400" dirty="0" smtClean="0"/>
              <a:t>. Развивать умения определять пространственные направления от себя, двигаться в заданном направлении (вперед — назад, направо — налево, вверх — вниз);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 Ориентировка во времени. </a:t>
            </a:r>
            <a:r>
              <a:rPr lang="ru-RU" sz="1400" dirty="0" smtClean="0"/>
              <a:t>Расширять представления детей о частях суток, их характерных особенностях, последовательности (утро — день — вечер — ночь). </a:t>
            </a:r>
            <a:br>
              <a:rPr lang="ru-RU" sz="1400" dirty="0" smtClean="0"/>
            </a:br>
            <a:r>
              <a:rPr lang="ru-RU" sz="1400" dirty="0" smtClean="0"/>
              <a:t> </a:t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Ознакомление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с предметным окружением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Вызвать интерес детей к предметам ближайшего окружения</a:t>
            </a:r>
            <a:r>
              <a:rPr lang="ru-RU" dirty="0" smtClean="0"/>
              <a:t>: игрушки, </a:t>
            </a:r>
            <a:br>
              <a:rPr lang="ru-RU" dirty="0" smtClean="0"/>
            </a:br>
            <a:r>
              <a:rPr lang="ru-RU" dirty="0" smtClean="0"/>
              <a:t>посуда, одежда, обувь, мебель, транспортные средства.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Побуждать детей называть цвет, величину предметов, материал</a:t>
            </a:r>
            <a:r>
              <a:rPr lang="ru-RU" dirty="0" smtClean="0"/>
              <a:t>, из </a:t>
            </a:r>
            <a:br>
              <a:rPr lang="ru-RU" dirty="0" smtClean="0"/>
            </a:br>
            <a:r>
              <a:rPr lang="ru-RU" dirty="0" smtClean="0"/>
              <a:t>которого они сделаны (бумага, дерево, ткань, глина); сравнивать знакомые </a:t>
            </a:r>
            <a:br>
              <a:rPr lang="ru-RU" dirty="0" smtClean="0"/>
            </a:br>
            <a:r>
              <a:rPr lang="ru-RU" dirty="0" smtClean="0"/>
              <a:t>предметы (разные шапки, варежки, обувь и т. п.), подбирать предметы по </a:t>
            </a:r>
            <a:br>
              <a:rPr lang="ru-RU" dirty="0" smtClean="0"/>
            </a:br>
            <a:r>
              <a:rPr lang="ru-RU" dirty="0" smtClean="0"/>
              <a:t>тождеству (найди такой же, подбери пару), группировать их по способу </a:t>
            </a:r>
            <a:br>
              <a:rPr lang="ru-RU" dirty="0" smtClean="0"/>
            </a:br>
            <a:r>
              <a:rPr lang="ru-RU" dirty="0" smtClean="0"/>
              <a:t>использования (из чашки пьют и т. д.). Раскрывать разнообразные способы </a:t>
            </a:r>
            <a:br>
              <a:rPr lang="ru-RU" dirty="0" smtClean="0"/>
            </a:br>
            <a:r>
              <a:rPr lang="ru-RU" dirty="0" smtClean="0"/>
              <a:t>использования предметов. </a:t>
            </a:r>
            <a:br>
              <a:rPr lang="ru-RU" dirty="0" smtClean="0"/>
            </a:br>
            <a:r>
              <a:rPr lang="ru-RU" dirty="0" smtClean="0"/>
              <a:t>Способствовать реализации потребности ребенка в овладении действиями с предметами. Упражнять в установлении сходства и различия </a:t>
            </a:r>
            <a:br>
              <a:rPr lang="ru-RU" dirty="0" smtClean="0"/>
            </a:br>
            <a:r>
              <a:rPr lang="ru-RU" dirty="0" smtClean="0"/>
              <a:t>между предметами, имеющими одинаковое название (одинаковые лопатки; </a:t>
            </a:r>
            <a:br>
              <a:rPr lang="ru-RU" dirty="0" smtClean="0"/>
            </a:br>
            <a:r>
              <a:rPr lang="ru-RU" dirty="0" smtClean="0"/>
              <a:t>красный мяч — синий мяч; большой кубик — маленький кубик). Побуждать детей называть свойства предметов: большой, маленький, мягкий, </a:t>
            </a:r>
            <a:br>
              <a:rPr lang="ru-RU" dirty="0" smtClean="0"/>
            </a:br>
            <a:r>
              <a:rPr lang="ru-RU" dirty="0" smtClean="0"/>
              <a:t>пушистый и др.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Способствовать появлению в словаре детей обобщающих понятий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(игрушки, посуда, одежда, обувь, мебель и пр.).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Стремление к самостоятельности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/>
              <a:t>Ребенку важно многое делать самому, он уже больше способен позаботиться о себе и меньше нуждается в опеке взрослых. Обратная сторона самостоятельности — заявление о своих правах, потребностях, попытки устанавливать свои правила в окружающем его мире.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Светлана\AppData\Local\Microsoft\Windows\Temporary Internet Files\Content.Word\IMG-fdc5ff6edc0ecba605a4cd4a1e9611b0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3648075" cy="3114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Ознакомление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с социальным миром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Расширять представления о правилах поведения в общественных </a:t>
            </a:r>
            <a:br>
              <a:rPr lang="ru-RU" dirty="0" smtClean="0"/>
            </a:br>
            <a:r>
              <a:rPr lang="ru-RU" dirty="0" smtClean="0"/>
              <a:t>местах. </a:t>
            </a:r>
            <a:br>
              <a:rPr lang="ru-RU" dirty="0" smtClean="0"/>
            </a:br>
            <a:r>
              <a:rPr lang="ru-RU" dirty="0" smtClean="0"/>
              <a:t>Расширять знания детей об общественном транспорте (автобус, поезд, </a:t>
            </a:r>
            <a:br>
              <a:rPr lang="ru-RU" dirty="0" smtClean="0"/>
            </a:br>
            <a:r>
              <a:rPr lang="ru-RU" dirty="0" smtClean="0"/>
              <a:t>самолет, теплоход). </a:t>
            </a:r>
            <a:br>
              <a:rPr lang="ru-RU" dirty="0" smtClean="0"/>
            </a:br>
            <a:r>
              <a:rPr lang="ru-RU" dirty="0" smtClean="0"/>
              <a:t>Формировать первичные представления о школе. </a:t>
            </a:r>
            <a:br>
              <a:rPr lang="ru-RU" dirty="0" smtClean="0"/>
            </a:br>
            <a:r>
              <a:rPr lang="ru-RU" dirty="0" smtClean="0"/>
              <a:t>Продолжать знакомить с культурными явлениями (театром, цирком, </a:t>
            </a:r>
            <a:br>
              <a:rPr lang="ru-RU" dirty="0" smtClean="0"/>
            </a:br>
            <a:r>
              <a:rPr lang="ru-RU" dirty="0" smtClean="0"/>
              <a:t>зоопарком, вернисажем), их атрибутами, людьми, работающими в них, правилами поведения. </a:t>
            </a:r>
            <a:br>
              <a:rPr lang="ru-RU" dirty="0" smtClean="0"/>
            </a:br>
            <a:r>
              <a:rPr lang="ru-RU" dirty="0" smtClean="0"/>
              <a:t>Рассказывать о самых красивых местах родного города (поселка), его достопримечательностях. Дать детям доступные их пониманию представления о государственных праздниках. Рассказывать о Российской </a:t>
            </a:r>
            <a:br>
              <a:rPr lang="ru-RU" dirty="0" smtClean="0"/>
            </a:br>
            <a:r>
              <a:rPr lang="ru-RU" dirty="0" smtClean="0"/>
              <a:t>армии, о воинах, которые охраняют нашу Родину (пограничники, моряки, летчики). </a:t>
            </a:r>
            <a:br>
              <a:rPr lang="ru-RU" dirty="0" smtClean="0"/>
            </a:br>
            <a:r>
              <a:rPr lang="ru-RU" dirty="0" smtClean="0"/>
              <a:t>Дать элементарные представления о жизни и особенностях труда в городе и в сельской местности (с опорой на опыт детей). Продолжать знакомить с различными профессиями (шофер, почтальон, продавец, врач и т.д.); расширять и обогащать представления о трудовых действиях, орудиях труда, результатах труда. </a:t>
            </a:r>
            <a:br>
              <a:rPr lang="ru-RU" dirty="0" smtClean="0"/>
            </a:br>
            <a:r>
              <a:rPr lang="ru-RU" dirty="0" smtClean="0"/>
              <a:t>Познакомить детей с деньгами, возможностями их использования. Продолжать воспитывать любовь к родному краю; рассказывать детям о самых красивых местах родного города (поселка), его достопримечательностях. Дать детям доступные их пониманию представления о государственных праздниках. </a:t>
            </a:r>
            <a:br>
              <a:rPr lang="ru-RU" dirty="0" smtClean="0"/>
            </a:br>
            <a:r>
              <a:rPr lang="ru-RU" dirty="0" smtClean="0"/>
              <a:t>Рассказывать о Российской армии, о воинах, которые охраняют нашу </a:t>
            </a:r>
            <a:br>
              <a:rPr lang="ru-RU" dirty="0" smtClean="0"/>
            </a:br>
            <a:r>
              <a:rPr lang="ru-RU" dirty="0" smtClean="0"/>
              <a:t>Родину (пограничники, моряки, летчики).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Ознакомление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с миром природы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Расширять представления детей о природе. </a:t>
            </a:r>
            <a:br>
              <a:rPr lang="ru-RU" dirty="0" smtClean="0"/>
            </a:br>
            <a:r>
              <a:rPr lang="ru-RU" dirty="0" smtClean="0"/>
              <a:t>Знакомить с домашними животными, декоративными рыбками (с золотыми рыбками, кроме вуалехвоста и телескопа, карасем и др.), птицами </a:t>
            </a:r>
            <a:br>
              <a:rPr lang="ru-RU" dirty="0" smtClean="0"/>
            </a:br>
            <a:r>
              <a:rPr lang="ru-RU" dirty="0" smtClean="0"/>
              <a:t>(волнистые попугайчики, канарейки и др.). </a:t>
            </a:r>
            <a:br>
              <a:rPr lang="ru-RU" dirty="0" smtClean="0"/>
            </a:br>
            <a:r>
              <a:rPr lang="ru-RU" dirty="0" smtClean="0"/>
              <a:t>Знакомить детей с представителями класса пресмыкающихся (ящерица, черепаха), их внешним видом и способами передвижения (у ящерицы </a:t>
            </a:r>
            <a:br>
              <a:rPr lang="ru-RU" dirty="0" smtClean="0"/>
            </a:br>
            <a:r>
              <a:rPr lang="ru-RU" dirty="0" smtClean="0"/>
              <a:t>продолговатое тело, у нее есть длинный хвост, который она может сбросить; </a:t>
            </a:r>
            <a:br>
              <a:rPr lang="ru-RU" dirty="0" smtClean="0"/>
            </a:br>
            <a:r>
              <a:rPr lang="ru-RU" dirty="0" smtClean="0"/>
              <a:t>ящерица очень быстро бегает). </a:t>
            </a:r>
            <a:br>
              <a:rPr lang="ru-RU" dirty="0" smtClean="0"/>
            </a:br>
            <a:r>
              <a:rPr lang="ru-RU" dirty="0" smtClean="0"/>
              <a:t>Расширять представления детей о некоторых насекомых (муравей, </a:t>
            </a:r>
            <a:br>
              <a:rPr lang="ru-RU" dirty="0" smtClean="0"/>
            </a:br>
            <a:r>
              <a:rPr lang="ru-RU" dirty="0" smtClean="0"/>
              <a:t>бабочка, жук, божья коровка). </a:t>
            </a:r>
            <a:br>
              <a:rPr lang="ru-RU" dirty="0" smtClean="0"/>
            </a:br>
            <a:r>
              <a:rPr lang="ru-RU" dirty="0" smtClean="0"/>
              <a:t>Расширять представления о фруктах (яблоко, груша, слива, персик </a:t>
            </a:r>
            <a:br>
              <a:rPr lang="ru-RU" dirty="0" smtClean="0"/>
            </a:br>
            <a:r>
              <a:rPr lang="ru-RU" dirty="0" smtClean="0"/>
              <a:t>и др.), овощах (помидор, огурец, морковь, свекла, лук и др.) и ягодах </a:t>
            </a:r>
            <a:br>
              <a:rPr lang="ru-RU" dirty="0" smtClean="0"/>
            </a:br>
            <a:r>
              <a:rPr lang="ru-RU" dirty="0" smtClean="0"/>
              <a:t>(малина, смородина, крыжовник и др.), грибах (маслята, опята, сыроежки и др.). </a:t>
            </a:r>
            <a:br>
              <a:rPr lang="ru-RU" dirty="0" smtClean="0"/>
            </a:br>
            <a:r>
              <a:rPr lang="ru-RU" dirty="0" smtClean="0"/>
              <a:t>Закреплять знания детей о травянистых и комнатных растениях (бальзамин, фикус, хлорофитум, герань, бегония, примула и др.); знакомить со </a:t>
            </a:r>
            <a:br>
              <a:rPr lang="ru-RU" dirty="0" smtClean="0"/>
            </a:br>
            <a:r>
              <a:rPr lang="ru-RU" dirty="0" smtClean="0"/>
              <a:t>способами ухода за ними. </a:t>
            </a:r>
            <a:br>
              <a:rPr lang="ru-RU" dirty="0" smtClean="0"/>
            </a:br>
            <a:r>
              <a:rPr lang="ru-RU" dirty="0" smtClean="0"/>
              <a:t>Учить узнавать и называть 3–4 вида деревьев (елка, сосна, береза, </a:t>
            </a:r>
            <a:br>
              <a:rPr lang="ru-RU" dirty="0" smtClean="0"/>
            </a:br>
            <a:r>
              <a:rPr lang="ru-RU" dirty="0" smtClean="0"/>
              <a:t>клен и др.). </a:t>
            </a:r>
            <a:br>
              <a:rPr lang="ru-RU" dirty="0" smtClean="0"/>
            </a:br>
            <a:r>
              <a:rPr lang="ru-RU" dirty="0" smtClean="0"/>
              <a:t>В процессе опытнической деятельности расширять представления </a:t>
            </a:r>
            <a:br>
              <a:rPr lang="ru-RU" dirty="0" smtClean="0"/>
            </a:br>
            <a:r>
              <a:rPr lang="ru-RU" dirty="0" smtClean="0"/>
              <a:t>детей о свойствах песка, глины и камня. </a:t>
            </a:r>
            <a:br>
              <a:rPr lang="ru-RU" dirty="0" smtClean="0"/>
            </a:br>
            <a:r>
              <a:rPr lang="ru-RU" dirty="0" smtClean="0"/>
              <a:t>Организовывать наблюдения за птицами, прилетающими на участок </a:t>
            </a:r>
            <a:br>
              <a:rPr lang="ru-RU" dirty="0" smtClean="0"/>
            </a:br>
            <a:r>
              <a:rPr lang="ru-RU" dirty="0" smtClean="0"/>
              <a:t>(ворона, голубь, синица, воробей, снегирь и др.), подкармливать их зимой. </a:t>
            </a:r>
            <a:br>
              <a:rPr lang="ru-RU" dirty="0" smtClean="0"/>
            </a:br>
            <a:r>
              <a:rPr lang="ru-RU" dirty="0" smtClean="0"/>
              <a:t> Учить детей замечать изменения в природе.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Образовательная область 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«РЕЧЕВОЕ РАЗВИТИЕ»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400" dirty="0" smtClean="0">
                <a:solidFill>
                  <a:srgbClr val="FF0000"/>
                </a:solidFill>
              </a:rPr>
              <a:t>Формирование словаря. </a:t>
            </a:r>
            <a:r>
              <a:rPr lang="ru-RU" sz="6400" dirty="0" smtClean="0"/>
              <a:t>Пополнять и активизировать словарь детей на основе углубления знаний о ближайшем окружении. Расширять </a:t>
            </a:r>
            <a:br>
              <a:rPr lang="ru-RU" sz="6400" dirty="0" smtClean="0"/>
            </a:br>
            <a:r>
              <a:rPr lang="ru-RU" sz="6400" dirty="0" smtClean="0"/>
              <a:t>представления о предметах, явлениях, событиях, не имевших места в их </a:t>
            </a:r>
            <a:br>
              <a:rPr lang="ru-RU" sz="6400" dirty="0" smtClean="0"/>
            </a:br>
            <a:r>
              <a:rPr lang="ru-RU" sz="6400" dirty="0" smtClean="0"/>
              <a:t>собственном опыте. </a:t>
            </a:r>
          </a:p>
          <a:p>
            <a:pPr>
              <a:buNone/>
            </a:pPr>
            <a:r>
              <a:rPr lang="ru-RU" sz="6400" dirty="0" smtClean="0"/>
              <a:t>     Активизировать употребление в речи названий предметов, их частей, </a:t>
            </a:r>
            <a:br>
              <a:rPr lang="ru-RU" sz="6400" dirty="0" smtClean="0"/>
            </a:br>
            <a:r>
              <a:rPr lang="ru-RU" sz="6400" dirty="0" smtClean="0"/>
              <a:t>материалов, из которых они изготовлены. </a:t>
            </a:r>
            <a:br>
              <a:rPr lang="ru-RU" sz="6400" dirty="0" smtClean="0"/>
            </a:br>
            <a:r>
              <a:rPr lang="ru-RU" sz="6400" dirty="0" smtClean="0"/>
              <a:t>Учить использовать в речи наиболее употребительные прилагательные, </a:t>
            </a:r>
            <a:br>
              <a:rPr lang="ru-RU" sz="6400" dirty="0" smtClean="0"/>
            </a:br>
            <a:r>
              <a:rPr lang="ru-RU" sz="6400" dirty="0" smtClean="0"/>
              <a:t>глаголы, наречия, предлоги. </a:t>
            </a:r>
          </a:p>
          <a:p>
            <a:r>
              <a:rPr lang="ru-RU" sz="6400" dirty="0" smtClean="0"/>
              <a:t> </a:t>
            </a:r>
            <a:r>
              <a:rPr lang="ru-RU" sz="6400" dirty="0" smtClean="0">
                <a:solidFill>
                  <a:srgbClr val="FF0000"/>
                </a:solidFill>
              </a:rPr>
              <a:t>Звуковая культура речи. 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dirty="0" smtClean="0"/>
              <a:t> Закреплять правильное произношение </a:t>
            </a:r>
            <a:br>
              <a:rPr lang="ru-RU" sz="6400" dirty="0" smtClean="0"/>
            </a:br>
            <a:r>
              <a:rPr lang="ru-RU" sz="6400" dirty="0" smtClean="0"/>
              <a:t>гласных и согласных звуков, отрабатывать произношение свистящих, </a:t>
            </a:r>
            <a:br>
              <a:rPr lang="ru-RU" sz="6400" dirty="0" smtClean="0"/>
            </a:br>
            <a:r>
              <a:rPr lang="ru-RU" sz="6400" dirty="0" smtClean="0"/>
              <a:t>шипящих и сонорных (р., л) звуков. </a:t>
            </a:r>
            <a:br>
              <a:rPr lang="ru-RU" sz="6400" dirty="0" smtClean="0"/>
            </a:br>
            <a:r>
              <a:rPr lang="ru-RU" sz="6400" dirty="0" smtClean="0"/>
              <a:t> Развивать фонематический слух: учить различать на слух и называть </a:t>
            </a:r>
            <a:br>
              <a:rPr lang="ru-RU" sz="6400" dirty="0" smtClean="0"/>
            </a:br>
            <a:r>
              <a:rPr lang="ru-RU" sz="6400" dirty="0" smtClean="0"/>
              <a:t>слова, начинающиеся на определенный звук. </a:t>
            </a:r>
          </a:p>
          <a:p>
            <a:r>
              <a:rPr lang="ru-RU" sz="6400" dirty="0" smtClean="0">
                <a:solidFill>
                  <a:srgbClr val="FF0000"/>
                </a:solidFill>
              </a:rPr>
              <a:t>Грамматический строй речи. </a:t>
            </a:r>
            <a:r>
              <a:rPr lang="ru-RU" sz="6400" dirty="0" smtClean="0"/>
              <a:t>Продолжать формировать у детей умение </a:t>
            </a:r>
            <a:br>
              <a:rPr lang="ru-RU" sz="6400" dirty="0" smtClean="0"/>
            </a:br>
            <a:r>
              <a:rPr lang="ru-RU" sz="6400" dirty="0" smtClean="0"/>
              <a:t>согласовывать слова в предложении, правильно использовать предлоги </a:t>
            </a:r>
            <a:br>
              <a:rPr lang="ru-RU" sz="6400" dirty="0" smtClean="0"/>
            </a:br>
            <a:r>
              <a:rPr lang="ru-RU" sz="6400" dirty="0" smtClean="0"/>
              <a:t>в речи; образовывать форму множественного числа существительных, </a:t>
            </a:r>
            <a:br>
              <a:rPr lang="ru-RU" sz="6400" dirty="0" smtClean="0"/>
            </a:br>
            <a:r>
              <a:rPr lang="ru-RU" sz="6400" dirty="0" smtClean="0"/>
              <a:t>обозначающих детенышей животных </a:t>
            </a:r>
          </a:p>
          <a:p>
            <a:r>
              <a:rPr lang="ru-RU" sz="6400" dirty="0" smtClean="0">
                <a:solidFill>
                  <a:srgbClr val="FF0000"/>
                </a:solidFill>
              </a:rPr>
              <a:t> Связная речь. </a:t>
            </a:r>
            <a:r>
              <a:rPr lang="ru-RU" sz="6400" dirty="0" smtClean="0"/>
              <a:t>Учить детей рассказывать: описывать предмет, картину; упражнять </a:t>
            </a:r>
            <a:br>
              <a:rPr lang="ru-RU" sz="6400" dirty="0" smtClean="0"/>
            </a:br>
            <a:r>
              <a:rPr lang="ru-RU" sz="6400" dirty="0" smtClean="0"/>
              <a:t>в составлении рассказов по картине, созданной ребенком с использованием </a:t>
            </a:r>
            <a:br>
              <a:rPr lang="ru-RU" sz="6400" dirty="0" smtClean="0"/>
            </a:br>
            <a:r>
              <a:rPr lang="ru-RU" sz="6400" dirty="0" smtClean="0"/>
              <a:t>раздаточного дидактического материала. </a:t>
            </a:r>
            <a:br>
              <a:rPr lang="ru-RU" sz="6400" dirty="0" smtClean="0"/>
            </a:br>
            <a:r>
              <a:rPr lang="ru-RU" sz="6400" dirty="0" smtClean="0"/>
              <a:t>Упражнять детей в умении пересказывать наиболее выразительные </a:t>
            </a:r>
            <a:br>
              <a:rPr lang="ru-RU" sz="6400" dirty="0" smtClean="0"/>
            </a:br>
            <a:r>
              <a:rPr lang="ru-RU" sz="6400" dirty="0" smtClean="0"/>
              <a:t>и динамичные отрывки из сказок. </a:t>
            </a:r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 </a:t>
            </a:r>
            <a:br>
              <a:rPr lang="ru-RU" sz="3400" dirty="0" smtClean="0"/>
            </a:br>
            <a:r>
              <a:rPr lang="ru-RU" sz="3400" dirty="0" smtClean="0">
                <a:solidFill>
                  <a:srgbClr val="FF0000"/>
                </a:solidFill>
              </a:rPr>
              <a:t>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Приобщение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к художественной литературе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Продолжать приучать детей слушать сказки, рассказы, стихотворения; запоминать небольшие и простые по содержанию считалки. </a:t>
            </a:r>
            <a:br>
              <a:rPr lang="ru-RU" sz="2000" dirty="0" smtClean="0"/>
            </a:br>
            <a:r>
              <a:rPr lang="ru-RU" sz="2000" dirty="0" smtClean="0"/>
              <a:t>Помогать им, используя разные приемы и педагогические ситуации, </a:t>
            </a:r>
            <a:br>
              <a:rPr lang="ru-RU" sz="2000" dirty="0" smtClean="0"/>
            </a:br>
            <a:r>
              <a:rPr lang="ru-RU" sz="2000" dirty="0" smtClean="0"/>
              <a:t>правильно воспринимать содержание произведения, сопереживать его героям.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Образовательная область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«ХУДОЖЕСТВЕННО- ЭСТЕТИЧЕСКОЕ РАЗВИТИЕ» </a:t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5600" dirty="0" smtClean="0"/>
              <a:t>Учить различать жанры и виды искусства: стихи, проза, загадки (литература), песни, танцы, музыка, картина (репродукция), скульптура (изобразительное искусство), здание и сооружение (архитектура). </a:t>
            </a:r>
          </a:p>
          <a:p>
            <a:r>
              <a:rPr lang="ru-RU" sz="5600" dirty="0" smtClean="0"/>
              <a:t>Познакомить детей с архитектурой. Формировать представления о том, </a:t>
            </a:r>
            <a:br>
              <a:rPr lang="ru-RU" sz="5600" dirty="0" smtClean="0"/>
            </a:br>
            <a:r>
              <a:rPr lang="ru-RU" sz="5600" dirty="0" smtClean="0"/>
              <a:t>что дома, в которых они живут (детский сад, школа, другие здания), — это </a:t>
            </a:r>
            <a:br>
              <a:rPr lang="ru-RU" sz="5600" dirty="0" smtClean="0"/>
            </a:br>
            <a:r>
              <a:rPr lang="ru-RU" sz="5600" dirty="0" smtClean="0"/>
              <a:t>архитектурные сооружения; дома бывают разные по форме, высоте, длине, </a:t>
            </a:r>
            <a:br>
              <a:rPr lang="ru-RU" sz="5600" dirty="0" smtClean="0"/>
            </a:br>
            <a:r>
              <a:rPr lang="ru-RU" sz="5600" dirty="0" smtClean="0"/>
              <a:t>с разными окнами, с разным количеством этажей, подъездов и т. д. </a:t>
            </a:r>
            <a:br>
              <a:rPr lang="ru-RU" sz="5600" dirty="0" smtClean="0"/>
            </a:br>
            <a:r>
              <a:rPr lang="ru-RU" sz="5600" dirty="0" smtClean="0">
                <a:solidFill>
                  <a:srgbClr val="FF0000"/>
                </a:solidFill>
              </a:rPr>
              <a:t> Изобразительная деятельность </a:t>
            </a:r>
          </a:p>
          <a:p>
            <a:r>
              <a:rPr lang="ru-RU" sz="5600" dirty="0" smtClean="0">
                <a:solidFill>
                  <a:srgbClr val="FF0000"/>
                </a:solidFill>
              </a:rPr>
              <a:t>Рисование. </a:t>
            </a:r>
            <a:r>
              <a:rPr lang="ru-RU" sz="5600" dirty="0" smtClean="0"/>
              <a:t>Продолжать формировать у детей умение рисовать отдельные предметы и создавать сюжетные композиции.</a:t>
            </a:r>
          </a:p>
          <a:p>
            <a:r>
              <a:rPr lang="ru-RU" sz="5600" dirty="0" smtClean="0"/>
              <a:t>Закреплять умение правильно держать карандаш, кисть, фломастер, цветной мелок; использовать их при создании изображения. </a:t>
            </a:r>
            <a:br>
              <a:rPr lang="ru-RU" sz="5600" dirty="0" smtClean="0"/>
            </a:br>
            <a:r>
              <a:rPr lang="ru-RU" sz="5600" dirty="0" smtClean="0"/>
              <a:t> Учить детей закрашивать рисунки кистью, карандашом, проводя линии и штрихи только в одном направлении </a:t>
            </a:r>
            <a:br>
              <a:rPr lang="ru-RU" sz="5600" dirty="0" smtClean="0"/>
            </a:br>
            <a:r>
              <a:rPr lang="ru-RU" sz="5600" dirty="0" smtClean="0"/>
              <a:t> </a:t>
            </a:r>
            <a:r>
              <a:rPr lang="ru-RU" sz="5600" dirty="0" smtClean="0">
                <a:solidFill>
                  <a:srgbClr val="FF0000"/>
                </a:solidFill>
              </a:rPr>
              <a:t>Лепка.</a:t>
            </a:r>
            <a:r>
              <a:rPr lang="ru-RU" sz="5600" dirty="0" smtClean="0"/>
              <a:t> Продолжать развивать интерес детей к лепке; совершенствовать умение лепить из глины (из пластилина, пластической массы). Закреплять приемы лепки, освоенные в предыдущих группах; учить прищипыванию с легким оттягиванием всех краев сплюснутого шара, вытягиванию отдельных частей из целого куска, прищипыванию мелких деталей (ушки у котенка, клюв у птички). Учить сглаживать пальцами поверхность вылепленного предмета, фигурки. </a:t>
            </a:r>
            <a:br>
              <a:rPr lang="ru-RU" sz="5600" dirty="0" smtClean="0"/>
            </a:br>
            <a:r>
              <a:rPr lang="ru-RU" sz="5600" dirty="0" smtClean="0"/>
              <a:t> Формировать у детей умение правильно держать ножницы и пользоваться ими. Обучать вырезыванию, начиная с формирования навыка </a:t>
            </a:r>
            <a:br>
              <a:rPr lang="ru-RU" sz="5600" dirty="0" smtClean="0"/>
            </a:br>
            <a:r>
              <a:rPr lang="ru-RU" sz="5600" dirty="0" smtClean="0"/>
              <a:t>разрезания по прямой сначала коротких, а затем длинных полос. Учить составлять из полос изображения разных предметов (забор, скамейка, лесенка, дерево, кустик и др.). Учить вырезать круглые формы из квадрата и овальные из прямоугольника путем скругления углов; использовать этот прием для изображения в аппликации овощей, фруктов, ягод, цветов и т. п. </a:t>
            </a:r>
            <a:br>
              <a:rPr lang="ru-RU" sz="5600" dirty="0" smtClean="0"/>
            </a:br>
            <a:r>
              <a:rPr lang="ru-RU" sz="5600" dirty="0" smtClean="0"/>
              <a:t> </a:t>
            </a:r>
            <a:br>
              <a:rPr lang="ru-RU" sz="5600" dirty="0" smtClean="0"/>
            </a:br>
            <a:r>
              <a:rPr lang="ru-RU" sz="5600" dirty="0" smtClean="0"/>
              <a:t> </a:t>
            </a:r>
            <a:br>
              <a:rPr lang="ru-RU" sz="5600" dirty="0" smtClean="0"/>
            </a:br>
            <a:r>
              <a:rPr lang="ru-RU" sz="5600" dirty="0" smtClean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/>
              <a:t> </a:t>
            </a:r>
            <a:r>
              <a:rPr lang="ru-RU" sz="1800" b="1" dirty="0" smtClean="0">
                <a:solidFill>
                  <a:srgbClr val="FF0000"/>
                </a:solidFill>
              </a:rPr>
              <a:t>Этические представления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  <a:r>
              <a:rPr lang="ru-RU" sz="1800" dirty="0" smtClean="0"/>
              <a:t> Ребенок расширяет палитру осознаваемых эмоций, он начинает понимать чувства других людей, сопереживать. В этом возрасте начинают формироваться основные этические понятия, воспринимаемые ребенком не через то, что говорят ему взрослые, а исходя из того, как они поступают.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Светлана\AppData\Local\Microsoft\Windows\Temporary Internet Files\Content.Word\IMG-6c2f50d2a08809adc48f06d82f74f7c2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7" y="3078195"/>
            <a:ext cx="4333875" cy="3305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Светлана\AppData\Local\Microsoft\Windows\Temporary Internet Files\Content.Word\IMG-7e11a461060f50dae95c2a55d8fbaec1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308" y="2845831"/>
            <a:ext cx="4125863" cy="301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Творческие способности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/>
              <a:t>Развитие воображения входит в очень активную фазу. Ребенок живет в мире сказок, фантазий, он способен создавать целые миры на бумаге или в своей голове. В мечтах, разнообразных фантазиях ребенок получает возможность стать главным действующим лицом, добиться недостающего ему признания.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88641"/>
            <a:ext cx="6419056" cy="33843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Отношения со сверстниками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/>
              <a:t>У ребенка появляется большой интерес к ровесникам, и он от внутрисемейных отношений все больше переходит к более широким отношениям с миром. Совместная игра становится сложнее, у нее появляется разнообразное сюжетно-ролевое наполнение (игры в больницу, в магазин, в войну, разыгрывание любимых сказок). Дети дружат, ссорятся, мирятся, обижаются, ревнуют, помогают друг другу. Общение со сверстниками занимает все большее место в жизни ребенка, все более выраженной становится потребность в признании и уважении со стороны ровесников.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Светлана\AppData\Local\Microsoft\Windows\Temporary Internet Files\Content.Word\IMG-eb93fbd3fd0b1df5e402447137b5ce97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2499467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Светлана\AppData\Local\Microsoft\Windows\Temporary Internet Files\Content.Word\IMG-e596112f56edef6ed3aee9c00dfa199c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889" y="3383473"/>
            <a:ext cx="2448272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188641"/>
            <a:ext cx="6275040" cy="2952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>
                <a:solidFill>
                  <a:srgbClr val="FF0000"/>
                </a:solidFill>
              </a:rPr>
              <a:t>Активная любознательность</a:t>
            </a:r>
            <a:r>
              <a:rPr lang="ru-RU" sz="1900" dirty="0" smtClean="0">
                <a:solidFill>
                  <a:srgbClr val="FF0000"/>
                </a:solidFill>
              </a:rPr>
              <a:t>,</a:t>
            </a:r>
            <a:r>
              <a:rPr lang="ru-RU" sz="1900" dirty="0" smtClean="0"/>
              <a:t> которая заставляет детей постоянно задавать вопросы обо всем, что они видят. Они готовы все время говорить, обсуждать различные вопросы. Но у них еще недостаточно развита произвольность, то есть способность заниматься тем, что им неинтересно, и поэтому их познавательный интерес лучше всего утоляется в увлекательном разговоре или занимательной игре.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Светлана\AppData\Local\Microsoft\Windows\Temporary Internet Files\Content.Word\IMG-7e11a461060f50dae95c2a55d8fbaec1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4125863" cy="3369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Светлана\AppData\Local\Microsoft\Windows\Temporary Internet Files\Content.Word\IMG-1c6045425ffc0f68ee491cd846d515ef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71804"/>
            <a:ext cx="3543300" cy="3219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 Общения ребенка и взрослого</a:t>
            </a:r>
            <a:r>
              <a:rPr lang="ru-RU" sz="2000" dirty="0" smtClean="0">
                <a:solidFill>
                  <a:srgbClr val="FF0000"/>
                </a:solidFill>
              </a:rPr>
              <a:t>. </a:t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Изменяется содержание общения  -  </a:t>
            </a:r>
            <a:r>
              <a:rPr lang="ru-RU" dirty="0" smtClean="0"/>
              <a:t>оно выходит за пределы конкретной ситуации, в которой оказывается ребенок. </a:t>
            </a:r>
            <a:r>
              <a:rPr lang="ru-RU" b="1" dirty="0" smtClean="0"/>
              <a:t>Ведущим становится познавательный мотив. </a:t>
            </a:r>
            <a:r>
              <a:rPr lang="ru-RU" dirty="0" smtClean="0"/>
              <a:t>Информация, которую ребенок получает в процессе общения, может быть сложной и трудной для понимания, </a:t>
            </a:r>
            <a:br>
              <a:rPr lang="ru-RU" dirty="0" smtClean="0"/>
            </a:br>
            <a:r>
              <a:rPr lang="ru-RU" dirty="0" smtClean="0"/>
              <a:t>У детей формируется потребность в уважении со стороны взрослого,  для них оказывается чрезвычайно важной его похвала. Это приводит к </a:t>
            </a:r>
            <a:br>
              <a:rPr lang="ru-RU" dirty="0" smtClean="0"/>
            </a:br>
            <a:r>
              <a:rPr lang="ru-RU" dirty="0" smtClean="0"/>
              <a:t>их повышенной обидчивости на замечания. </a:t>
            </a:r>
            <a:r>
              <a:rPr lang="ru-RU" dirty="0" smtClean="0">
                <a:solidFill>
                  <a:srgbClr val="FF0000"/>
                </a:solidFill>
              </a:rPr>
              <a:t>Повышенная обидчивость представляет собой возрастной феномен.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      Взаимоотношения со сверстниками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характеризуются избирательностью, </a:t>
            </a:r>
            <a:br>
              <a:rPr lang="ru-RU" dirty="0" smtClean="0"/>
            </a:br>
            <a:r>
              <a:rPr lang="ru-RU" dirty="0" smtClean="0"/>
              <a:t>которая выражается в предпочтении одних детей другим. Появляются постоянные партнеры по играм. В группах начинают выделяться лидеры. Появляются конкурентность, соревновательность. Последняя важна для сравнения </a:t>
            </a:r>
            <a:br>
              <a:rPr lang="ru-RU" dirty="0" smtClean="0"/>
            </a:br>
            <a:r>
              <a:rPr lang="ru-RU" dirty="0" smtClean="0"/>
              <a:t>себя с другим, что ведет к развитию образа Я ребенка, его детализации.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Светлана\AppData\Local\Microsoft\Windows\Temporary Internet Files\Content.Word\IMG-0ba4fc399ea48378cb22e5e04807afa3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3456384" cy="2727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C:\Users\Светлана\AppData\Local\Microsoft\Windows\Temporary Internet Files\Content.Word\IMG-01a66c00a98ef4f005e6c8755b39e96e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575" y="260648"/>
            <a:ext cx="3744416" cy="280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Светлана\AppData\Local\Microsoft\Windows\Temporary Internet Files\Content.Word\IMG-8a95036b1479502826fd53b1f9effee6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58479"/>
            <a:ext cx="3528392" cy="283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Светлана\AppData\Local\Microsoft\Windows\Temporary Internet Files\Content.Word\IMG-1dedd84b061a2ed4ff68b431d443e06a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67" y="3880137"/>
            <a:ext cx="3816424" cy="2445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44674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800</Words>
  <Application>Microsoft Office PowerPoint</Application>
  <PresentationFormat>Экран (4:3)</PresentationFormat>
  <Paragraphs>52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Возрастные особенности детей 4—5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Общения ребенка и взрослого.  </vt:lpstr>
      <vt:lpstr>         Взаимоотношения со сверстниками </vt:lpstr>
      <vt:lpstr>Презентация PowerPoint</vt:lpstr>
      <vt:lpstr>Содержание работы на 2019 – 2020  учебный год</vt:lpstr>
      <vt:lpstr>    Образовательная область                   Социально  - коммуникативное развитие</vt:lpstr>
      <vt:lpstr>          Социально  - коммуникативное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Образовательная область  «ПОЗНАВАТЕЛЬНОЕ РАЗВИТИЕ»  </vt:lpstr>
      <vt:lpstr> Ознакомление  с предметным окружением  </vt:lpstr>
      <vt:lpstr> Ознакомление  с социальным миром  </vt:lpstr>
      <vt:lpstr> Ознакомление  с миром природы  </vt:lpstr>
      <vt:lpstr> Образовательная область  «РЕЧЕВОЕ РАЗВИТИЕ»  </vt:lpstr>
      <vt:lpstr> Приобщение  к художественной литературе </vt:lpstr>
      <vt:lpstr> Образовательная область  «ХУДОЖЕСТВЕННО- ЭСТЕТИЧЕСКОЕ РАЗВИТИЕ»  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Светлана</cp:lastModifiedBy>
  <cp:revision>47</cp:revision>
  <dcterms:created xsi:type="dcterms:W3CDTF">2013-01-06T18:32:13Z</dcterms:created>
  <dcterms:modified xsi:type="dcterms:W3CDTF">2019-10-24T10:25:26Z</dcterms:modified>
</cp:coreProperties>
</file>